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59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90E-4E5B-AC3F-29C9266DD3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90E-4E5B-AC3F-29C9266DD37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90E-4E5B-AC3F-29C9266DD3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90E-4E5B-AC3F-29C9266DD37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0E-4E5B-AC3F-29C9266DD37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0E-4E5B-AC3F-29C9266DD37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0E-4E5B-AC3F-29C9266DD37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0E-4E5B-AC3F-29C9266DD3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низкий</c:v>
                </c:pt>
                <c:pt idx="1">
                  <c:v>пониженный</c:v>
                </c:pt>
                <c:pt idx="2">
                  <c:v>базовый</c:v>
                </c:pt>
                <c:pt idx="3">
                  <c:v>повышенный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35.1</c:v>
                </c:pt>
                <c:pt idx="2">
                  <c:v>36.5</c:v>
                </c:pt>
                <c:pt idx="3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F0-4ECC-8B51-2B75921DD8F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A5F4E-C8CA-41C5-8A48-DF6E0848E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F90858-7A11-4546-9DFD-CA65887BF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9FF01-3318-427A-A356-517C57E3E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6694-0E7E-49B0-8A0E-37EAA986DD3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A67C1D-8BCD-42F9-86D0-4D44CF00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159918-CEAA-42A6-9FEA-5223A6A2E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D0FA-743D-430A-A970-054D7F0C8F7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9B19F0-7986-4C17-A897-1C33382581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1E6B8972-50CF-403D-86DE-B585504497C8}"/>
              </a:ext>
            </a:extLst>
          </p:cNvPr>
          <p:cNvSpPr/>
          <p:nvPr userDrawn="1"/>
        </p:nvSpPr>
        <p:spPr>
          <a:xfrm rot="20721465">
            <a:off x="2909455" y="0"/>
            <a:ext cx="6862618" cy="686261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овина рамки 9">
            <a:extLst>
              <a:ext uri="{FF2B5EF4-FFF2-40B4-BE49-F238E27FC236}">
                <a16:creationId xmlns:a16="http://schemas.microsoft.com/office/drawing/2014/main" id="{21BE18AF-33A7-423B-8553-A4A98573A258}"/>
              </a:ext>
            </a:extLst>
          </p:cNvPr>
          <p:cNvSpPr/>
          <p:nvPr userDrawn="1"/>
        </p:nvSpPr>
        <p:spPr>
          <a:xfrm>
            <a:off x="3193472" y="1358178"/>
            <a:ext cx="2078182" cy="2951885"/>
          </a:xfrm>
          <a:prstGeom prst="halfFrame">
            <a:avLst>
              <a:gd name="adj1" fmla="val 5333"/>
              <a:gd name="adj2" fmla="val 31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>
            <a:extLst>
              <a:ext uri="{FF2B5EF4-FFF2-40B4-BE49-F238E27FC236}">
                <a16:creationId xmlns:a16="http://schemas.microsoft.com/office/drawing/2014/main" id="{EA20C4BB-A933-45D2-A8D4-004A9BD5C1DA}"/>
              </a:ext>
            </a:extLst>
          </p:cNvPr>
          <p:cNvSpPr/>
          <p:nvPr userDrawn="1"/>
        </p:nvSpPr>
        <p:spPr>
          <a:xfrm rot="10821465">
            <a:off x="6804849" y="2637449"/>
            <a:ext cx="2078182" cy="2951885"/>
          </a:xfrm>
          <a:prstGeom prst="halfFrame">
            <a:avLst>
              <a:gd name="adj1" fmla="val 5333"/>
              <a:gd name="adj2" fmla="val 31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7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02896-535E-460D-A3B8-42EB4D4E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D9A242-B685-4039-BE26-4BEDD0BBF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AD260A-AA11-4865-A341-9CF18175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6694-0E7E-49B0-8A0E-37EAA986DD3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B2626C-8BDD-456A-8351-D3DE39A2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8CC26F-72BB-44A1-9CD9-D515E1D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D0FA-743D-430A-A970-054D7F0C8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5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1ECDDF-5039-4117-B4D3-51D2C9B2D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ACAA61-DEF6-4B9F-B666-A5E03ECA1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66080-B39F-432F-B30A-28084299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6694-0E7E-49B0-8A0E-37EAA986DD3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B4B3B5-1837-418A-B3F9-1966CCD9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1CEAE1-E2FA-492B-9A87-92E75D37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D0FA-743D-430A-A970-054D7F0C8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1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6C270-C0D6-4E63-8BA9-EA8A59C2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0BFDF-FF1F-45A7-AF16-E168F506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8AD6A9-5794-4612-AF8F-D823CFAD9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6694-0E7E-49B0-8A0E-37EAA986DD3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805BDC-2338-4A04-B534-47A8C3B5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285294-6461-4B7A-B019-362698DD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D0FA-743D-430A-A970-054D7F0C8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2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C76AE-F629-48A4-8F43-648EE9189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9FE37F-2E97-4D6F-A30B-E521B9CAA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221FF-9A48-49D8-ADE2-60663342C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6694-0E7E-49B0-8A0E-37EAA986DD3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6827EE-AFF1-4C07-BC30-720492F1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7589EF-B36D-4043-BE9A-B4B488B8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D0FA-743D-430A-A970-054D7F0C8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17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F9932-09EF-449E-9C9C-E7F9DC2A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14222-6C89-442D-A38B-3824DA204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830350-CD43-47DC-B1CA-5B030ECF1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78055D-A40F-4C9A-B35E-C6057423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6694-0E7E-49B0-8A0E-37EAA986DD3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28ACA5-E052-47F7-9167-4F25BEC92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1FAF9B-F318-48BC-A421-13DEA249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D0FA-743D-430A-A970-054D7F0C8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9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AA4C5-7470-4091-AB2F-CB7B4116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D233EE-CDCF-45BA-99E9-476A53810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854DBC-7DE6-4E33-A1AA-051C70C61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9706F-A27F-4712-846C-07545349E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BA8B75-A0C2-4CD0-B0EC-78817E120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962841-6163-4D7B-B313-3C9792F8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6694-0E7E-49B0-8A0E-37EAA986DD3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6019BC-F9FD-49DC-88BE-B9207788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0EFD00-B0D0-43BB-BC53-07C7C5D82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D0FA-743D-430A-A970-054D7F0C8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7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5BE4F-DFA0-4585-BBD5-EA2394EE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C2A5F2-4411-4462-B64F-B0A3BDCA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6694-0E7E-49B0-8A0E-37EAA986DD3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A73240-8A17-4EA9-89FB-E8DF4F814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9962D2-A97E-46D0-A7C1-11A7050A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D0FA-743D-430A-A970-054D7F0C8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6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94D743-25A5-4FC1-8346-4CBDB980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6694-0E7E-49B0-8A0E-37EAA986DD3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C945C5-C290-4138-930C-8DE80F8A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5F625B-32FD-4F27-9E18-4D29D91A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D0FA-743D-430A-A970-054D7F0C8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4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0D317-6A1B-4687-B90B-ED5CE3E8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5549BB-B200-454D-854F-60F81DD5D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03CE8-7AFF-4481-B459-46C8D747A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8B46D2-2BBB-46B9-968F-A8087DB7B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6694-0E7E-49B0-8A0E-37EAA986DD3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2DC058-0998-4A73-8852-7D3B70D9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E87A8B-FA52-4051-8600-EF1DCEF23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D0FA-743D-430A-A970-054D7F0C8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62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219CC-91AF-4234-8AD9-A9C04E74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4EB067-068F-41EC-A2EF-B4729B8F3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201C77-1D00-43E1-B6B8-9DB05B8C8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C04739-A9F8-40B8-9AE0-FF643310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6694-0E7E-49B0-8A0E-37EAA986DD3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6ACB65-1679-4CE5-B934-32715FB52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E822A7-86BC-4362-B3FD-E9701D39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D0FA-743D-430A-A970-054D7F0C8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93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9493F-E916-41A3-82F6-9CFC0DD3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A1CF19-AAB1-45E0-BED4-444D7C63A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D6994-9236-4AB3-9D7B-DAB1007E7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46694-0E7E-49B0-8A0E-37EAA986DD3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05C23A-5150-4B4B-8A4A-B09E89516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708B90-DCFD-42FB-9EB1-9B376B3A1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5D0FA-743D-430A-A970-054D7F0C8F7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50F4C6-15E0-4A04-ABDF-818FE0D1C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25"/>
          <a:stretch/>
        </p:blipFill>
        <p:spPr>
          <a:xfrm>
            <a:off x="0" y="0"/>
            <a:ext cx="8382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892CE2-9627-4270-AF7C-D231C4CA54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25"/>
          <a:stretch/>
        </p:blipFill>
        <p:spPr>
          <a:xfrm flipH="1">
            <a:off x="11353800" y="0"/>
            <a:ext cx="8382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EFF6ACA-F731-4944-92C6-489972B2BAE8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A07C3D9-CAB8-4EAE-BE1E-91F04FDFF3FF}"/>
              </a:ext>
            </a:extLst>
          </p:cNvPr>
          <p:cNvSpPr/>
          <p:nvPr userDrawn="1"/>
        </p:nvSpPr>
        <p:spPr>
          <a:xfrm rot="10800000">
            <a:off x="1135380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9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84460-7181-4EC6-B6BE-ABA2C1503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4842" y="3003623"/>
            <a:ext cx="5344358" cy="2387600"/>
          </a:xfrm>
        </p:spPr>
        <p:txBody>
          <a:bodyPr>
            <a:noAutofit/>
          </a:bodyPr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Анализ выполнения заданий метапредметной работы в 8 классах МБОУ гимназии №7 12.01.2022 г.</a:t>
            </a:r>
          </a:p>
        </p:txBody>
      </p:sp>
    </p:spTree>
    <p:extLst>
      <p:ext uri="{BB962C8B-B14F-4D97-AF65-F5344CB8AC3E}">
        <p14:creationId xmlns:p14="http://schemas.microsoft.com/office/powerpoint/2010/main" val="287344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D36E9-F110-49C6-A59F-F53399BD8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46" y="115747"/>
            <a:ext cx="10291618" cy="770944"/>
          </a:xfrm>
        </p:spPr>
        <p:txBody>
          <a:bodyPr>
            <a:normAutofit/>
          </a:bodyPr>
          <a:lstStyle/>
          <a:p>
            <a:r>
              <a:rPr lang="ru-RU" b="1" dirty="0"/>
              <a:t>Структура работы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8E3C87-9E88-458C-B8F2-7003A5DF2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7" y="753597"/>
            <a:ext cx="4300288" cy="60813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A7BDBB-E591-46A8-A7FE-324DFE5C4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99" y="776609"/>
            <a:ext cx="4300288" cy="608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D36E9-F110-49C6-A59F-F53399BD8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46" y="115747"/>
            <a:ext cx="10291618" cy="770944"/>
          </a:xfrm>
        </p:spPr>
        <p:txBody>
          <a:bodyPr>
            <a:normAutofit/>
          </a:bodyPr>
          <a:lstStyle/>
          <a:p>
            <a:r>
              <a:rPr lang="ru-RU" b="1" dirty="0"/>
              <a:t>Структура работы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120772-7A82-4926-81FF-ACACAE531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6" y="812400"/>
            <a:ext cx="4274980" cy="6045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34D12C-44A2-4C9F-A2C8-CB187A63D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55" y="812399"/>
            <a:ext cx="4274980" cy="604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5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D36E9-F110-49C6-A59F-F53399BD8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46" y="115747"/>
            <a:ext cx="10291618" cy="770944"/>
          </a:xfrm>
        </p:spPr>
        <p:txBody>
          <a:bodyPr>
            <a:normAutofit/>
          </a:bodyPr>
          <a:lstStyle/>
          <a:p>
            <a:r>
              <a:rPr lang="ru-RU" b="1" dirty="0"/>
              <a:t>Структура работы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B96D00-B0DE-4CB7-AAF7-DC9030226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6" y="781235"/>
            <a:ext cx="4297017" cy="60767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AB4E23-B7A1-4CD7-B61D-0D0507264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81234"/>
            <a:ext cx="4297018" cy="607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0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D36E9-F110-49C6-A59F-F53399BD8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46" y="115747"/>
            <a:ext cx="10291618" cy="770944"/>
          </a:xfrm>
        </p:spPr>
        <p:txBody>
          <a:bodyPr>
            <a:normAutofit/>
          </a:bodyPr>
          <a:lstStyle/>
          <a:p>
            <a: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 основных типа вопросов</a:t>
            </a:r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618C5-6904-4385-9609-4B96606B1CBD}"/>
              </a:ext>
            </a:extLst>
          </p:cNvPr>
          <p:cNvSpPr txBox="1"/>
          <p:nvPr/>
        </p:nvSpPr>
        <p:spPr>
          <a:xfrm>
            <a:off x="878890" y="886691"/>
            <a:ext cx="10563329" cy="5931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выбором правильного ответа (одного или нескольких)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i="1" dirty="0"/>
              <a:t>Некоторые тренировки Тома </a:t>
            </a:r>
            <a:r>
              <a:rPr lang="ru-RU" sz="1400" i="1" dirty="0" err="1"/>
              <a:t>Ситаса</a:t>
            </a:r>
            <a:r>
              <a:rPr lang="ru-RU" sz="1400" i="1" dirty="0"/>
              <a:t> велись в барокамере с пониженным содержанием кислорода. Каким должен быть результат этих тренировок? Отметьте ОДИН верный вариант ответа.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400" i="1" dirty="0"/>
              <a:t>Разрушение тромбоцитов 				3. Разрушение стенок кровеносных сосудов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 startAt="2"/>
            </a:pPr>
            <a:r>
              <a:rPr lang="ru-RU" sz="1400" i="1" dirty="0"/>
              <a:t>Повышение содержания эритроцитов в крови 		4. Повышение содержания углекислого газа в крови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 startAt="2"/>
            </a:pPr>
            <a:endParaRPr lang="ru-RU" sz="1400" i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со свободным кратким ответом (требуется записать краткий ответ в виде слова или словосочетания на отведенном месте, установить соответствие); </a:t>
            </a:r>
            <a:endParaRPr lang="ru-RU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i="1" dirty="0"/>
              <a:t>Какие изменения в результате тренировок наблюдаются в организме ловцов жемчуга?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i="1" dirty="0"/>
              <a:t>В ответ запишите номера выбранных изменений в порядке возрастания.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400" i="1" dirty="0"/>
              <a:t>Повышение жизненной ёмкости лёгких 			4.    Активизация клеточного обмена веществ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i="1" dirty="0"/>
              <a:t>2.     Способность к замедлению обмена веществ 		5.    Увеличение в крови количества эритроцитов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 startAt="3"/>
            </a:pPr>
            <a:r>
              <a:rPr lang="ru-RU" sz="1400" i="1" dirty="0"/>
              <a:t>Более частое сокращение межрёберных мышц 		6.     Поступление в лёгкие на вдохе большего количества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i="1" dirty="0"/>
              <a:t>                                                                                                                                                   воздуха, чем на выдохе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i="1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 свободным развернутым ответом (требуется записать полный ответ, объяснение к ответу)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i="1" dirty="0"/>
              <a:t>Почему отрицательно заряженные частицы (электроны) движутся по проводу от отрицательного полюса батареи к положительному полюсу батареи? Ответ_______________________________________________________</a:t>
            </a:r>
            <a:endParaRPr lang="ru-RU" sz="14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D36E9-F110-49C6-A59F-F53399BD8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46" y="115747"/>
            <a:ext cx="10291618" cy="770944"/>
          </a:xfrm>
        </p:spPr>
        <p:txBody>
          <a:bodyPr>
            <a:normAutofit/>
          </a:bodyPr>
          <a:lstStyle/>
          <a:p>
            <a:r>
              <a:rPr lang="ru-RU" dirty="0"/>
              <a:t>Уровни достижений обучающихся</a:t>
            </a:r>
            <a:endParaRPr lang="ru-RU" sz="2000" b="1" dirty="0"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2BD66E-ECF9-40FB-BC43-A383DB56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66" y="1650322"/>
            <a:ext cx="10078468" cy="403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D36E9-F110-49C6-A59F-F53399BD8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46" y="115747"/>
            <a:ext cx="10291618" cy="770944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Распределение участников по уровням достижений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D3E0BA0-C53C-417B-B68A-1F0C21856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22" y="1269921"/>
            <a:ext cx="10127942" cy="17846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82824CA-C54F-424D-81B9-2AB66BA4A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821" y="3054613"/>
            <a:ext cx="10127943" cy="22129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D9930C3-821B-42AE-B99F-F71422BA0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363" y="3286507"/>
            <a:ext cx="10058402" cy="23511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43164AA-1005-4994-BF3A-A3C5D6668A82}"/>
              </a:ext>
            </a:extLst>
          </p:cNvPr>
          <p:cNvSpPr txBox="1"/>
          <p:nvPr/>
        </p:nvSpPr>
        <p:spPr>
          <a:xfrm>
            <a:off x="777738" y="2745323"/>
            <a:ext cx="550416" cy="83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8А</a:t>
            </a:r>
          </a:p>
          <a:p>
            <a:r>
              <a:rPr lang="ru-RU" sz="1600" dirty="0"/>
              <a:t>8Б</a:t>
            </a:r>
          </a:p>
          <a:p>
            <a:r>
              <a:rPr lang="ru-RU" sz="1600" dirty="0"/>
              <a:t>8В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434485-5279-4768-9AB8-D844AB608297}"/>
              </a:ext>
            </a:extLst>
          </p:cNvPr>
          <p:cNvSpPr txBox="1"/>
          <p:nvPr/>
        </p:nvSpPr>
        <p:spPr>
          <a:xfrm>
            <a:off x="1218382" y="3604387"/>
            <a:ext cx="99607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    74                20              27%             26              35,1%                27              36,5%                  1                 1,4%</a:t>
            </a: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AB1CE5F6-8147-4D47-8EFB-27450FAEEBED}"/>
              </a:ext>
            </a:extLst>
          </p:cNvPr>
          <p:cNvGraphicFramePr/>
          <p:nvPr/>
        </p:nvGraphicFramePr>
        <p:xfrm>
          <a:off x="1328154" y="4025045"/>
          <a:ext cx="10127942" cy="303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8745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D36E9-F110-49C6-A59F-F53399BD8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46" y="115747"/>
            <a:ext cx="10291618" cy="770944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Задания, вызвавшие наибольшие затруднения</a:t>
            </a: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AB1CE5F6-8147-4D47-8EFB-27450FAEEBED}"/>
              </a:ext>
            </a:extLst>
          </p:cNvPr>
          <p:cNvGraphicFramePr/>
          <p:nvPr/>
        </p:nvGraphicFramePr>
        <p:xfrm>
          <a:off x="1328154" y="4025045"/>
          <a:ext cx="10127942" cy="303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5AAB2C5-6178-47F3-BCC4-3ED34FA0C23F}"/>
              </a:ext>
            </a:extLst>
          </p:cNvPr>
          <p:cNvSpPr txBox="1"/>
          <p:nvPr/>
        </p:nvSpPr>
        <p:spPr>
          <a:xfrm>
            <a:off x="931058" y="1394665"/>
            <a:ext cx="1041350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Задание 2. Научное объяснение явлений (применять соответствующие естественнонаучные знания для объяснения явления) </a:t>
            </a:r>
          </a:p>
          <a:p>
            <a:endParaRPr lang="ru-RU" sz="2800" dirty="0"/>
          </a:p>
          <a:p>
            <a:r>
              <a:rPr lang="ru-RU" sz="2800" dirty="0"/>
              <a:t>Задание 4. Понимание особенностей естественнонаучного исследования (предлагать или оценивать способ научного исследования данного вопроса)</a:t>
            </a:r>
          </a:p>
          <a:p>
            <a:endParaRPr lang="ru-RU" sz="2800" dirty="0"/>
          </a:p>
          <a:p>
            <a:r>
              <a:rPr lang="ru-RU" sz="2800" dirty="0"/>
              <a:t>Задание 7. Интерпретация данных и использование научных доказательств для получения выводов (анализировать, интерпретировать данные и делать соответствующие выводы)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602648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311</Words>
  <Application>Microsoft Office PowerPoint</Application>
  <PresentationFormat>Широкоэкранный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Анализ выполнения заданий метапредметной работы в 8 классах МБОУ гимназии №7 12.01.2022 г.</vt:lpstr>
      <vt:lpstr>Структура работы</vt:lpstr>
      <vt:lpstr>Структура работы</vt:lpstr>
      <vt:lpstr>Структура работы</vt:lpstr>
      <vt:lpstr>Три основных типа вопросов</vt:lpstr>
      <vt:lpstr>Уровни достижений обучающихся</vt:lpstr>
      <vt:lpstr>Распределение участников по уровням достижений</vt:lpstr>
      <vt:lpstr>Задания, вызвавшие наибольшие затруднения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Никита</cp:lastModifiedBy>
  <cp:revision>3</cp:revision>
  <dcterms:created xsi:type="dcterms:W3CDTF">2021-07-28T13:36:14Z</dcterms:created>
  <dcterms:modified xsi:type="dcterms:W3CDTF">2022-01-28T12:38:10Z</dcterms:modified>
</cp:coreProperties>
</file>