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8.png" ContentType="image/png"/>
  <Override PartName="/ppt/media/image2.jpeg" ContentType="image/jpeg"/>
  <Override PartName="/ppt/media/image5.png" ContentType="image/png"/>
  <Override PartName="/ppt/media/image3.jpeg" ContentType="image/jpeg"/>
  <Override PartName="/ppt/media/image4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wmf" ContentType="image/x-wmf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bg>
      <p:bgPr>
        <a:solidFill>
          <a:srgbClr val="fafa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Рисунок 6"/>
          <p:cNvPicPr/>
          <p:nvPr/>
        </p:nvPicPr>
        <p:blipFill>
          <a:blip r:embed="rId2"/>
          <a:srcRect b="6"/>
          <a:stretch/>
        </p:blipFill>
        <p:spPr>
          <a:xfrm>
            <a:off x="0" y="0"/>
            <a:ext cx="9143640" cy="1572840"/>
          </a:xfrm>
          <a:prstGeom prst="rect">
            <a:avLst/>
          </a:prstGeom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pc="-1" strike="noStrike" sz="4500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pc="-1" strike="noStrike" sz="45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E23151A-D0A9-405A-94CE-DC08F2D2B0AA}" type="datetime">
              <a:rPr b="0" lang="ru-RU" spc="-1" strike="noStrike" sz="900">
                <a:solidFill>
                  <a:srgbClr val="8b8b8b"/>
                </a:solidFill>
                <a:latin typeface="Calibri"/>
              </a:rPr>
              <a:t>29.1.22</a:t>
            </a:fld>
            <a:endParaRPr b="0" lang="ru-RU" spc="-1" strike="noStrike" sz="900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pc="-1" strike="noStrike" sz="2400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EF131A0-4EA4-4281-856F-D422852CBAD4}" type="slidenum">
              <a:rPr b="0" lang="ru-RU" spc="-1" strike="noStrike" sz="900">
                <a:solidFill>
                  <a:srgbClr val="8b8b8b"/>
                </a:solidFill>
                <a:latin typeface="Calibri"/>
              </a:rPr>
              <a:t>3</a:t>
            </a:fld>
            <a:endParaRPr b="0" lang="ru-RU" spc="-1" strike="noStrike" sz="900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>
            <a:normAutofit/>
          </a:bodyPr>
          <a:p>
            <a:pPr indent="-324000" marL="432000">
              <a:spcBef>
                <a:spcPts val="1417"/>
              </a:spcBef>
              <a:buClr>
                <a:srgbClr val="000000"/>
              </a:buClr>
              <a:buSzPct val="45000"/>
              <a:buFont charset="2" typeface="Wingdings"/>
              <a:buChar char=""/>
            </a:pPr>
            <a:r>
              <a:rPr b="0" lang="ru-RU" spc="-1" strike="noStrike" sz="2100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pc="-1" strike="noStrike" sz="2100">
              <a:solidFill>
                <a:srgbClr val="000000"/>
              </a:solidFill>
              <a:latin typeface="Calibri"/>
            </a:endParaRPr>
          </a:p>
          <a:p>
            <a:pPr indent="-324000" lvl="1" marL="864000">
              <a:spcBef>
                <a:spcPts val="1134"/>
              </a:spcBef>
              <a:buClr>
                <a:srgbClr val="000000"/>
              </a:buClr>
              <a:buSzPct val="75000"/>
              <a:buFont charset="2" typeface="Symbol"/>
              <a:buChar char=""/>
            </a:pPr>
            <a:r>
              <a:rPr b="0" lang="ru-RU" spc="-1" strike="noStrike" sz="15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pc="-1" strike="noStrike" sz="1500">
              <a:solidFill>
                <a:srgbClr val="000000"/>
              </a:solidFill>
              <a:latin typeface="Calibri"/>
            </a:endParaRPr>
          </a:p>
          <a:p>
            <a:pPr indent="-288000" lvl="2" marL="1296000">
              <a:spcBef>
                <a:spcPts val="850"/>
              </a:spcBef>
              <a:buClr>
                <a:srgbClr val="000000"/>
              </a:buClr>
              <a:buSzPct val="45000"/>
              <a:buFont charset="2" typeface="Wingdings"/>
              <a:buChar char=""/>
            </a:pPr>
            <a:r>
              <a:rPr b="0" lang="ru-RU" spc="-1" strike="noStrike" sz="135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pc="-1" strike="noStrike" sz="1350">
              <a:solidFill>
                <a:srgbClr val="000000"/>
              </a:solidFill>
              <a:latin typeface="Calibri"/>
            </a:endParaRPr>
          </a:p>
          <a:p>
            <a:pPr indent="-216000" lvl="3" marL="1728000">
              <a:spcBef>
                <a:spcPts val="567"/>
              </a:spcBef>
              <a:buClr>
                <a:srgbClr val="000000"/>
              </a:buClr>
              <a:buSzPct val="75000"/>
              <a:buFont charset="2" typeface="Symbol"/>
              <a:buChar char=""/>
            </a:pPr>
            <a:r>
              <a:rPr b="0" lang="ru-RU" spc="-1" strike="noStrike" sz="135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pc="-1" strike="noStrike" sz="1350">
              <a:solidFill>
                <a:srgbClr val="000000"/>
              </a:solidFill>
              <a:latin typeface="Calibri"/>
            </a:endParaRPr>
          </a:p>
          <a:p>
            <a:pPr indent="-216000" lvl="4" marL="2160000">
              <a:spcBef>
                <a:spcPts val="283"/>
              </a:spcBef>
              <a:buClr>
                <a:srgbClr val="000000"/>
              </a:buClr>
              <a:buSzPct val="45000"/>
              <a:buFont charset="2" typeface="Wingdings"/>
              <a:buChar char=""/>
            </a:pPr>
            <a:r>
              <a:rPr b="0" lang="ru-RU" spc="-1" strike="noStrike" sz="20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pc="-1" strike="noStrike" sz="2000">
              <a:solidFill>
                <a:srgbClr val="000000"/>
              </a:solidFill>
              <a:latin typeface="Calibri"/>
            </a:endParaRPr>
          </a:p>
          <a:p>
            <a:pPr indent="-216000" lvl="5" marL="2592000">
              <a:spcBef>
                <a:spcPts val="283"/>
              </a:spcBef>
              <a:buClr>
                <a:srgbClr val="000000"/>
              </a:buClr>
              <a:buSzPct val="45000"/>
              <a:buFont charset="2" typeface="Wingdings"/>
              <a:buChar char=""/>
            </a:pPr>
            <a:r>
              <a:rPr b="0" lang="ru-RU" spc="-1" strike="noStrike" sz="20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pc="-1" strike="noStrike" sz="2000">
              <a:solidFill>
                <a:srgbClr val="000000"/>
              </a:solidFill>
              <a:latin typeface="Calibri"/>
            </a:endParaRPr>
          </a:p>
          <a:p>
            <a:pPr indent="-216000" lvl="6" marL="3024000">
              <a:spcBef>
                <a:spcPts val="283"/>
              </a:spcBef>
              <a:buClr>
                <a:srgbClr val="000000"/>
              </a:buClr>
              <a:buSzPct val="45000"/>
              <a:buFont charset="2" typeface="Wingdings"/>
              <a:buChar char=""/>
            </a:pPr>
            <a:r>
              <a:rPr b="0" lang="ru-RU" spc="-1" strike="noStrike" sz="2000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pc="-1" strike="noStrike" sz="2000">
              <a:solidFill>
                <a:srgbClr val="000000"/>
              </a:solidFill>
              <a:latin typeface="Calibri"/>
            </a:endParaRP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bg>
      <p:bgPr>
        <a:solidFill>
          <a:srgbClr val="fafa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2" name="Рисунок 6"/>
          <p:cNvPicPr/>
          <p:nvPr/>
        </p:nvPicPr>
        <p:blipFill>
          <a:blip r:embed="rId2"/>
          <a:srcRect b="6"/>
          <a:stretch/>
        </p:blipFill>
        <p:spPr>
          <a:xfrm>
            <a:off x="0" y="0"/>
            <a:ext cx="9143640" cy="1572840"/>
          </a:xfrm>
          <a:prstGeom prst="rect">
            <a:avLst/>
          </a:prstGeom>
          <a:ln>
            <a:noFill/>
          </a:ln>
          <a:effectLst>
            <a:outerShdw algn="t" blurRad="50800" dir="5400000" dist="38160" rotWithShape="0">
              <a:srgbClr val="000000">
                <a:alpha val="40000"/>
              </a:srgbClr>
            </a:outerShdw>
          </a:effectLst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ru-RU" spc="-1" strike="noStrike" sz="3300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pc="-1" strike="noStrike" sz="330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>
            <a:noAutofit/>
          </a:bodyPr>
          <a:p>
            <a:pPr indent="-171000" marL="1713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pc="-1" strike="noStrike" sz="2100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pc="-1" strike="noStrike" sz="2100">
              <a:solidFill>
                <a:srgbClr val="000000"/>
              </a:solidFill>
              <a:latin typeface="Calibri"/>
            </a:endParaRPr>
          </a:p>
          <a:p>
            <a:pPr indent="-171000" lvl="1" marL="51444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pc="-1" strike="noStrike" sz="1800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pc="-1" strike="noStrike" sz="1800">
              <a:solidFill>
                <a:srgbClr val="000000"/>
              </a:solidFill>
              <a:latin typeface="Calibri"/>
            </a:endParaRPr>
          </a:p>
          <a:p>
            <a:pPr indent="-171000" lvl="2" marL="8571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pc="-1" strike="noStrike" sz="1500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pc="-1" strike="noStrike" sz="1500">
              <a:solidFill>
                <a:srgbClr val="000000"/>
              </a:solidFill>
              <a:latin typeface="Calibri"/>
            </a:endParaRPr>
          </a:p>
          <a:p>
            <a:pPr indent="-171000" lvl="3" marL="120024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pc="-1" strike="noStrike" sz="135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pc="-1" strike="noStrike" sz="1350">
              <a:solidFill>
                <a:srgbClr val="000000"/>
              </a:solidFill>
              <a:latin typeface="Calibri"/>
            </a:endParaRPr>
          </a:p>
          <a:p>
            <a:pPr indent="-171000" lvl="4" marL="15429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pc="-1" strike="noStrike" sz="1350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pc="-1" strike="noStrike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A287C10-7AF5-4AD2-B865-BFD26C232849}" type="datetime">
              <a:rPr b="0" lang="ru-RU" spc="-1" strike="noStrike" sz="900">
                <a:solidFill>
                  <a:srgbClr val="8b8b8b"/>
                </a:solidFill>
                <a:latin typeface="Calibri"/>
              </a:rPr>
              <a:t>29.1.22</a:t>
            </a:fld>
            <a:endParaRPr b="0" lang="ru-RU" spc="-1" strike="noStrike" sz="900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pc="-1" strike="noStrike" sz="2400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A554145-BF6B-48E7-971E-DB20E21EE1EA}" type="slidenum">
              <a:rPr b="0" lang="ru-RU" spc="-1" strike="noStrike" sz="900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pc="-1" strike="noStrike" sz="900">
              <a:latin typeface="Times New Roman"/>
            </a:endParaRP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10.xml.rels><?xml version="1.0" encoding="UTF-8" standalone="no" ?><Relationships xmlns="http://schemas.openxmlformats.org/package/2006/relationships"><Relationship Id="rId1" Target="../media/image14.jpeg" Type="http://schemas.openxmlformats.org/officeDocument/2006/relationships/image"/><Relationship Id="rId2" Target="../slideLayouts/slideLayout13.xml" Type="http://schemas.openxmlformats.org/officeDocument/2006/relationships/slideLayout"/>
</Relationships>
</file>

<file path=ppt/slides/_rels/slide11.xml.rels><?xml version="1.0" encoding="UTF-8" standalone="no" ?><Relationships xmlns="http://schemas.openxmlformats.org/package/2006/relationships"><Relationship Id="rId1" Target="../media/image15.jpeg" Type="http://schemas.openxmlformats.org/officeDocument/2006/relationships/image"/><Relationship Id="rId2" Target="../slideLayouts/slideLayout13.xml" Type="http://schemas.openxmlformats.org/officeDocument/2006/relationships/slideLayout"/>
</Relationships>
</file>

<file path=ppt/slides/_rels/slide12.xml.rels><?xml version="1.0" encoding="UTF-8" standalone="no" ?><Relationships xmlns="http://schemas.openxmlformats.org/package/2006/relationships"><Relationship Id="rId1" Target="../media/image16.jpeg" Type="http://schemas.openxmlformats.org/officeDocument/2006/relationships/image"/><Relationship Id="rId2" Target="../slideLayouts/slideLayout13.xml" Type="http://schemas.openxmlformats.org/officeDocument/2006/relationships/slideLayout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 standalone="no" ?><Relationships xmlns="http://schemas.openxmlformats.org/package/2006/relationships"><Relationship Id="rId1" Target="../media/image4.png" Type="http://schemas.openxmlformats.org/officeDocument/2006/relationships/image"/><Relationship Id="rId2" Target="../media/image5.png" Type="http://schemas.openxmlformats.org/officeDocument/2006/relationships/image"/><Relationship Id="rId3" Target="../media/image6.jpeg" Type="http://schemas.openxmlformats.org/officeDocument/2006/relationships/image"/><Relationship Id="rId4" Target="../media/image7.png" Type="http://schemas.openxmlformats.org/officeDocument/2006/relationships/image"/><Relationship Id="rId5" Target="../slideLayouts/slideLayout13.xml" Type="http://schemas.openxmlformats.org/officeDocument/2006/relationships/slideLayout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4.xml.rels><?xml version="1.0" encoding="UTF-8" standalone="no" ?><Relationships xmlns="http://schemas.openxmlformats.org/package/2006/relationships"><Relationship Id="rId1" Target="../media/image9.jpeg" Type="http://schemas.openxmlformats.org/officeDocument/2006/relationships/image"/><Relationship Id="rId2" Target="../slideLayouts/slideLayout13.xml" Type="http://schemas.openxmlformats.org/officeDocument/2006/relationships/slideLayout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6.xml.rels><?xml version="1.0" encoding="UTF-8" standalone="no" ?><Relationships xmlns="http://schemas.openxmlformats.org/package/2006/relationships"><Relationship Id="rId1" Target="../media/image11.png" Type="http://schemas.openxmlformats.org/officeDocument/2006/relationships/image"/><Relationship Id="rId2" Target="../slideLayouts/slideLayout13.xml" Type="http://schemas.openxmlformats.org/officeDocument/2006/relationships/slideLayout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5" name="Рисунок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86" name="TextShape 2"/>
          <p:cNvSpPr txBox="1"/>
          <p:nvPr/>
        </p:nvSpPr>
        <p:spPr>
          <a:xfrm>
            <a:off x="599400" y="2478600"/>
            <a:ext cx="7945200" cy="17200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4000" spc="-1" strike="noStrike">
                <a:solidFill>
                  <a:srgbClr val="ffffff"/>
                </a:solidFill>
                <a:latin typeface="Calibri"/>
              </a:rPr>
              <a:t>МБОУ гимназия №7</a:t>
            </a:r>
            <a:br/>
            <a:br/>
            <a:r>
              <a:rPr b="0" lang="ru-RU" sz="4000" spc="-1" strike="noStrike">
                <a:solidFill>
                  <a:srgbClr val="ffffff"/>
                </a:solidFill>
                <a:latin typeface="Calibri"/>
              </a:rPr>
              <a:t>Педагогический совет</a:t>
            </a:r>
            <a:br/>
            <a:r>
              <a:rPr b="0" lang="ru-RU" sz="4800" spc="-1" strike="noStrike">
                <a:solidFill>
                  <a:srgbClr val="ffffff"/>
                </a:solidFill>
                <a:latin typeface="Calibri"/>
              </a:rPr>
              <a:t>«Формирование и оценивание функциональной грамотности обучающихся»</a:t>
            </a:r>
            <a:endParaRPr b="0" lang="ru-RU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3"/>
          <p:cNvSpPr txBox="1"/>
          <p:nvPr/>
        </p:nvSpPr>
        <p:spPr>
          <a:xfrm>
            <a:off x="5157000" y="5748480"/>
            <a:ext cx="3517200" cy="485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b="0" lang="ru-RU" sz="3600" spc="-1" strike="noStrike">
                <a:solidFill>
                  <a:srgbClr val="ffffff"/>
                </a:solidFill>
                <a:latin typeface="Calibri"/>
              </a:rPr>
              <a:t>29.01.2022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361800" y="330840"/>
            <a:ext cx="8420400" cy="6195600"/>
          </a:xfrm>
          <a:prstGeom prst="rect">
            <a:avLst/>
          </a:prstGeom>
          <a:noFill/>
          <a:ln w="181080">
            <a:solidFill>
              <a:schemeClr val="bg1">
                <a:alpha val="7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28560" y="1825560"/>
            <a:ext cx="83019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3. Всем педагогам пройти курсы повышения квалификации (например, на сайте Яндекс. Учебник)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628560" y="378720"/>
            <a:ext cx="7886520" cy="12978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p>
            <a:pPr algn="ctr">
              <a:lnSpc>
                <a:spcPct val="9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Calibri"/>
              </a:rPr>
              <a:t>Решения педагогического совета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8" name="Рисунок 4" descr=""/>
          <p:cNvPicPr/>
          <p:nvPr/>
        </p:nvPicPr>
        <p:blipFill>
          <a:blip r:embed="rId1"/>
          <a:stretch/>
        </p:blipFill>
        <p:spPr>
          <a:xfrm>
            <a:off x="1342800" y="2777400"/>
            <a:ext cx="6458040" cy="4003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628560" y="1825560"/>
            <a:ext cx="83019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4. Учителям-предметникам совместно с классными руководителями проработать план вовлечения родителей в тему «Функциональной грамотности».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628560" y="378720"/>
            <a:ext cx="7886520" cy="12978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p>
            <a:pPr algn="ctr">
              <a:lnSpc>
                <a:spcPct val="9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Calibri"/>
              </a:rPr>
              <a:t>Решения педагогического совета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1" name="Рисунок 6" descr=""/>
          <p:cNvPicPr/>
          <p:nvPr/>
        </p:nvPicPr>
        <p:blipFill>
          <a:blip r:embed="rId1"/>
          <a:stretch/>
        </p:blipFill>
        <p:spPr>
          <a:xfrm>
            <a:off x="1953000" y="3429000"/>
            <a:ext cx="4571640" cy="3329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28560" y="1825560"/>
            <a:ext cx="362340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  <a:ea typeface="Times New Roman"/>
              </a:rPr>
              <a:t>5. Скорректировать рабочие программы и и календарно-тематическое планирование согласно Методическим рекомендациям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628560" y="378720"/>
            <a:ext cx="7886520" cy="12978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p>
            <a:pPr algn="ctr">
              <a:lnSpc>
                <a:spcPct val="9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Calibri"/>
              </a:rPr>
              <a:t>Решения педагогического совета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4" name="Рисунок 4" descr=""/>
          <p:cNvPicPr/>
          <p:nvPr/>
        </p:nvPicPr>
        <p:blipFill>
          <a:blip r:embed="rId1"/>
          <a:stretch/>
        </p:blipFill>
        <p:spPr>
          <a:xfrm>
            <a:off x="3835440" y="1683360"/>
            <a:ext cx="5308200" cy="4213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r>
              <a:rPr b="1" lang="ru-RU" sz="4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Три</a:t>
            </a:r>
            <a:r>
              <a:rPr b="0" lang="ru-RU" sz="4000" spc="-1" strike="noStrike">
                <a:solidFill>
                  <a:srgbClr val="000000"/>
                </a:solidFill>
                <a:latin typeface="Calibri"/>
                <a:ea typeface="Times New Roman"/>
              </a:rPr>
              <a:t> момента (полезные знания), которые я сегодня узнал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r>
              <a:rPr b="1" lang="ru-RU" sz="4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Два</a:t>
            </a:r>
            <a:r>
              <a:rPr b="0" lang="ru-RU" sz="4000" spc="-1" strike="noStrike">
                <a:solidFill>
                  <a:srgbClr val="000000"/>
                </a:solidFill>
                <a:latin typeface="Calibri"/>
                <a:ea typeface="Times New Roman"/>
              </a:rPr>
              <a:t> приема, которые я сразу начну применять в своей практике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r>
              <a:rPr b="1" lang="ru-RU" sz="4000" spc="-1" strike="noStrike" u="sng">
                <a:solidFill>
                  <a:srgbClr val="000000"/>
                </a:solidFill>
                <a:uFillTx/>
                <a:latin typeface="Calibri"/>
                <a:ea typeface="Times New Roman"/>
              </a:rPr>
              <a:t>Один</a:t>
            </a:r>
            <a:r>
              <a:rPr b="0" lang="ru-RU" sz="4000" spc="-1" strike="noStrike">
                <a:solidFill>
                  <a:srgbClr val="000000"/>
                </a:solidFill>
                <a:latin typeface="Calibri"/>
                <a:ea typeface="Times New Roman"/>
              </a:rPr>
              <a:t> вопрос (комментарий), который у меня остался</a:t>
            </a: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b="0" lang="ru-RU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628560" y="409680"/>
            <a:ext cx="7886520" cy="12366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p>
            <a:pPr algn="ctr">
              <a:lnSpc>
                <a:spcPct val="9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Calibri"/>
              </a:rPr>
              <a:t>Рефлексия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2113200" y="424080"/>
            <a:ext cx="4897080" cy="79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51000"/>
          </a:bodyPr>
          <a:p>
            <a:pPr algn="ctr">
              <a:lnSpc>
                <a:spcPct val="90000"/>
              </a:lnSpc>
            </a:pPr>
            <a:r>
              <a:rPr b="0" lang="ru-RU" sz="4800" spc="-1" strike="noStrike">
                <a:solidFill>
                  <a:srgbClr val="ffffff"/>
                </a:solidFill>
                <a:latin typeface="Calibri"/>
              </a:rPr>
              <a:t>Открытые банки заданий</a:t>
            </a:r>
            <a:endParaRPr b="0" lang="ru-RU" sz="4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0" name="Рисунок 3" descr=""/>
          <p:cNvPicPr/>
          <p:nvPr/>
        </p:nvPicPr>
        <p:blipFill>
          <a:blip r:embed="rId1"/>
          <a:stretch/>
        </p:blipFill>
        <p:spPr>
          <a:xfrm>
            <a:off x="0" y="1611720"/>
            <a:ext cx="4571640" cy="2571480"/>
          </a:xfrm>
          <a:prstGeom prst="rect">
            <a:avLst/>
          </a:prstGeom>
          <a:ln>
            <a:noFill/>
          </a:ln>
        </p:spPr>
      </p:pic>
      <p:pic>
        <p:nvPicPr>
          <p:cNvPr id="91" name="Рисунок 5" descr=""/>
          <p:cNvPicPr/>
          <p:nvPr/>
        </p:nvPicPr>
        <p:blipFill>
          <a:blip r:embed="rId2"/>
          <a:stretch/>
        </p:blipFill>
        <p:spPr>
          <a:xfrm>
            <a:off x="4561920" y="1611720"/>
            <a:ext cx="4571640" cy="2571480"/>
          </a:xfrm>
          <a:prstGeom prst="rect">
            <a:avLst/>
          </a:prstGeom>
          <a:ln>
            <a:noFill/>
          </a:ln>
        </p:spPr>
      </p:pic>
      <p:pic>
        <p:nvPicPr>
          <p:cNvPr id="92" name="Рисунок 7" descr=""/>
          <p:cNvPicPr/>
          <p:nvPr/>
        </p:nvPicPr>
        <p:blipFill>
          <a:blip r:embed="rId3"/>
          <a:stretch/>
        </p:blipFill>
        <p:spPr>
          <a:xfrm>
            <a:off x="10080" y="4183560"/>
            <a:ext cx="4754160" cy="2674080"/>
          </a:xfrm>
          <a:prstGeom prst="rect">
            <a:avLst/>
          </a:prstGeom>
          <a:ln>
            <a:noFill/>
          </a:ln>
        </p:spPr>
      </p:pic>
      <p:pic>
        <p:nvPicPr>
          <p:cNvPr id="93" name="Рисунок 9" descr=""/>
          <p:cNvPicPr/>
          <p:nvPr/>
        </p:nvPicPr>
        <p:blipFill>
          <a:blip r:embed="rId4"/>
          <a:stretch/>
        </p:blipFill>
        <p:spPr>
          <a:xfrm>
            <a:off x="4764600" y="4394520"/>
            <a:ext cx="4379040" cy="2463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p="http://schemas.openxmlformats.org/presentationml/2006/main" xmlns:a="http://schemas.openxmlformats.org/drawing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248400" y="424080"/>
            <a:ext cx="8753040" cy="79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51000"/>
          </a:bodyPr>
          <a:p>
            <a:pPr algn="ctr">
              <a:lnSpc>
                <a:spcPct val="90000"/>
              </a:lnSpc>
            </a:pPr>
            <a:r>
              <a:rPr b="0" lang="ru-RU" spc="-1" strike="noStrike" sz="4800">
                <a:solidFill>
                  <a:srgbClr val="ffffff"/>
                </a:solidFill>
                <a:latin typeface="Calibri"/>
              </a:rPr>
              <a:t>Еженедельный мониторинг по функциональной грамотности</a:t>
            </a:r>
            <a:endParaRPr b="0" lang="ru-RU" spc="-1" strike="noStrike" sz="4800">
              <a:solidFill>
                <a:srgbClr val="000000"/>
              </a:solidFill>
              <a:latin typeface="Calibri"/>
            </a:endParaRPr>
          </a:p>
        </p:txBody>
      </p:sp>
      <p:pic>
        <p:nvPicPr>
          <p:cNvPr descr="" id="95" name=""/>
          <p:cNvPicPr/>
          <p:nvPr/>
        </p:nvPicPr>
        <p:blipFill>
          <a:blip r:embed="rId1"/>
          <a:srcRect b="-34" r="26"/>
          <a:stretch/>
        </p:blipFill>
        <p:spPr>
          <a:xfrm>
            <a:off x="1152000" y="1656000"/>
            <a:ext cx="6768000" cy="5049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p14:dur="2000" spd="slow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Рисунок 2" descr=""/>
          <p:cNvPicPr/>
          <p:nvPr/>
        </p:nvPicPr>
        <p:blipFill>
          <a:blip r:embed="rId1"/>
          <a:stretch/>
        </p:blipFill>
        <p:spPr>
          <a:xfrm>
            <a:off x="0" y="1549800"/>
            <a:ext cx="9143640" cy="5143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248400" y="424080"/>
            <a:ext cx="8753040" cy="79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0" lang="ru-RU" sz="4800" spc="-1" strike="noStrike">
                <a:solidFill>
                  <a:srgbClr val="ffffff"/>
                </a:solidFill>
                <a:latin typeface="Calibri"/>
              </a:rPr>
              <a:t>Еженедельные вебинары</a:t>
            </a:r>
            <a:endParaRPr b="0" lang="ru-RU" sz="4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8" name="Рисунок 3" descr=""/>
          <p:cNvPicPr/>
          <p:nvPr/>
        </p:nvPicPr>
        <p:blipFill>
          <a:blip r:embed="rId1"/>
          <a:stretch/>
        </p:blipFill>
        <p:spPr>
          <a:xfrm>
            <a:off x="1080360" y="1713600"/>
            <a:ext cx="6687360" cy="5144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>
            <a:off x="1981080" y="177840"/>
            <a:ext cx="4952880" cy="6667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68080" y="95040"/>
            <a:ext cx="8708760" cy="143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Calibri"/>
              </a:rPr>
              <a:t>Программа внеурочной деятельности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101" name="Рисунок 5" descr=""/>
          <p:cNvPicPr/>
          <p:nvPr/>
        </p:nvPicPr>
        <p:blipFill>
          <a:blip r:embed="rId1"/>
          <a:stretch/>
        </p:blipFill>
        <p:spPr>
          <a:xfrm>
            <a:off x="336240" y="1710360"/>
            <a:ext cx="8070480" cy="4914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94720" y="343440"/>
            <a:ext cx="870876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Calibri"/>
              </a:rPr>
              <a:t>Информационный стенд</a:t>
            </a:r>
            <a:endParaRPr b="0" lang="ru-RU" sz="4400" spc="-1" strike="noStrike">
              <a:latin typeface="Arial"/>
            </a:endParaRPr>
          </a:p>
        </p:txBody>
      </p:sp>
      <p:pic>
        <p:nvPicPr>
          <p:cNvPr id="103" name="Рисунок 2" descr=""/>
          <p:cNvPicPr/>
          <p:nvPr/>
        </p:nvPicPr>
        <p:blipFill>
          <a:blip r:embed="rId1"/>
          <a:stretch/>
        </p:blipFill>
        <p:spPr>
          <a:xfrm>
            <a:off x="1445400" y="1671480"/>
            <a:ext cx="6252480" cy="5091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Times New Roman"/>
              </a:rPr>
              <a:t>1. Продолжить работу над формированием функциональной грамотности.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7000"/>
              </a:lnSpc>
              <a:spcBef>
                <a:spcPts val="751"/>
              </a:spcBef>
              <a:spcAft>
                <a:spcPts val="799"/>
              </a:spcAft>
            </a:pPr>
            <a:r>
              <a:rPr b="0" lang="ru-RU" sz="3600" spc="-1" strike="noStrike">
                <a:solidFill>
                  <a:srgbClr val="000000"/>
                </a:solidFill>
                <a:latin typeface="Calibri"/>
                <a:ea typeface="Times New Roman"/>
              </a:rPr>
              <a:t>2. Сформировать гимназический Банк заданий.</a:t>
            </a: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b="0" lang="ru-RU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628560" y="378720"/>
            <a:ext cx="7886520" cy="12978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p>
            <a:pPr algn="ctr">
              <a:lnSpc>
                <a:spcPct val="90000"/>
              </a:lnSpc>
            </a:pPr>
            <a:r>
              <a:rPr b="0" lang="ru-RU" sz="4400" spc="-1" strike="noStrike">
                <a:solidFill>
                  <a:srgbClr val="ffffff"/>
                </a:solidFill>
                <a:latin typeface="Calibri"/>
              </a:rPr>
              <a:t>Решения педагогического совета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Application>LibreOffice/6.2.2.2$Windows_x86 LibreOffice_project/2b840030fec2aae0fd2658d8d4f9548af4e3518d</Application>
  <Words>138</Words>
  <Paragraphs>24</Paragraphs>
  <Company>SPecialiST RePack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2014-11-21T11:00:06Z</dcterms:created>
  <dc:creator>Павел</dc:creator>
  <dc:description/>
  <dc:language>ru-RU</dc:language>
  <cp:lastModifiedBy/>
  <dcterms:modified xsi:type="dcterms:W3CDTF">2022-01-29T08:07:23Z</dcterms:modified>
  <cp:revision>80</cp:revision>
  <dc:subject/>
  <dc:title>Name of 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AppVersion" pid="2">
    <vt:lpwstr>16.0000</vt:lpwstr>
  </property>
  <property fmtid="{D5CDD505-2E9C-101B-9397-08002B2CF9AE}" name="Company" pid="3">
    <vt:lpwstr>SPecialiST RePack</vt:lpwstr>
  </property>
  <property fmtid="{D5CDD505-2E9C-101B-9397-08002B2CF9AE}" name="HiddenSlides" pid="4">
    <vt:i4>0</vt:i4>
  </property>
  <property fmtid="{D5CDD505-2E9C-101B-9397-08002B2CF9AE}" name="HyperlinksChanged" pid="5">
    <vt:bool>0</vt:bool>
  </property>
  <property fmtid="{D5CDD505-2E9C-101B-9397-08002B2CF9AE}" name="LinksUpToDate" pid="6">
    <vt:bool>0</vt:bool>
  </property>
  <property fmtid="{D5CDD505-2E9C-101B-9397-08002B2CF9AE}" name="MMClips" pid="7">
    <vt:i4>0</vt:i4>
  </property>
  <property fmtid="{D5CDD505-2E9C-101B-9397-08002B2CF9AE}" name="NXPowerLiteLastOptimized" pid="8">
    <vt:lpwstr>555278</vt:lpwstr>
  </property>
  <property fmtid="{D5CDD505-2E9C-101B-9397-08002B2CF9AE}" name="NXPowerLiteSettings" pid="9">
    <vt:lpwstr>F7000400038000</vt:lpwstr>
  </property>
  <property fmtid="{D5CDD505-2E9C-101B-9397-08002B2CF9AE}" name="NXPowerLiteVersion" pid="10">
    <vt:lpwstr>S9.1.2</vt:lpwstr>
  </property>
  <property fmtid="{D5CDD505-2E9C-101B-9397-08002B2CF9AE}" name="Notes" pid="11">
    <vt:i4>0</vt:i4>
  </property>
  <property fmtid="{D5CDD505-2E9C-101B-9397-08002B2CF9AE}" name="PresentationFormat" pid="12">
    <vt:lpwstr>Экран (4:3)</vt:lpwstr>
  </property>
  <property fmtid="{D5CDD505-2E9C-101B-9397-08002B2CF9AE}" name="ScaleCrop" pid="13">
    <vt:bool>0</vt:bool>
  </property>
  <property fmtid="{D5CDD505-2E9C-101B-9397-08002B2CF9AE}" name="ShareDoc" pid="14">
    <vt:bool>0</vt:bool>
  </property>
  <property fmtid="{D5CDD505-2E9C-101B-9397-08002B2CF9AE}" name="Slides" pid="15">
    <vt:i4>13</vt:i4>
  </property>
</Properties>
</file>